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5" r:id="rId3"/>
    <p:sldId id="266" r:id="rId4"/>
    <p:sldId id="267" r:id="rId5"/>
    <p:sldId id="269" r:id="rId6"/>
    <p:sldId id="270" r:id="rId7"/>
    <p:sldId id="271" r:id="rId8"/>
    <p:sldId id="276" r:id="rId9"/>
    <p:sldId id="274" r:id="rId10"/>
    <p:sldId id="272" r:id="rId11"/>
    <p:sldId id="273" r:id="rId12"/>
    <p:sldId id="27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>
      <p:cViewPr varScale="1">
        <p:scale>
          <a:sx n="78" d="100"/>
          <a:sy n="78" d="100"/>
        </p:scale>
        <p:origin x="878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3CC6D8-DEFC-45FD-8207-E1ECCC27EA85}" type="doc">
      <dgm:prSet loTypeId="urn:microsoft.com/office/officeart/2005/8/layout/lProcess1" loCatId="process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22D8E0AF-322E-4A8E-BC3C-6E9E9A51F58F}" type="pres">
      <dgm:prSet presAssocID="{C53CC6D8-DEFC-45FD-8207-E1ECCC27EA85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73058351-9FAC-4F4F-A5FB-FC365EDF9D02}" type="presOf" srcId="{C53CC6D8-DEFC-45FD-8207-E1ECCC27EA85}" destId="{22D8E0AF-322E-4A8E-BC3C-6E9E9A51F58F}" srcOrd="0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5/1/2025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5/1/2025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3665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670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736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GLOH is a method used by computers to understand parts of an image — like corners, edges, and patterns — by turning them into numbers. These numbers help the computer </a:t>
            </a:r>
            <a:r>
              <a:rPr lang="en-US" b="1" dirty="0"/>
              <a:t>find similar parts</a:t>
            </a:r>
            <a:r>
              <a:rPr lang="en-US" dirty="0"/>
              <a:t> in different images.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744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276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5/1/2025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Gradient Location and Orientation Histogram (GLOH)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-IN" dirty="0"/>
              <a:t>OBIKA (2023510012)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6604FB-17DB-BDE3-20AD-65BC8119D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845566"/>
              </p:ext>
            </p:extLst>
          </p:nvPr>
        </p:nvGraphicFramePr>
        <p:xfrm>
          <a:off x="1524000" y="2042160"/>
          <a:ext cx="9144000" cy="3840480"/>
        </p:xfrm>
        <a:graphic>
          <a:graphicData uri="http://schemas.openxmlformats.org/drawingml/2006/table">
            <a:tbl>
              <a:tblPr/>
              <a:tblGrid>
                <a:gridCol w="3048000">
                  <a:extLst>
                    <a:ext uri="{9D8B030D-6E8A-4147-A177-3AD203B41FA5}">
                      <a16:colId xmlns:a16="http://schemas.microsoft.com/office/drawing/2014/main" val="3129948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02971437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8468462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1"/>
                          </a:solidFill>
                        </a:rPr>
                        <a:t>Aspect</a:t>
                      </a:r>
                      <a:endParaRPr lang="en-IN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HOG (Histogram of Oriented Gradients)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accent1"/>
                          </a:solidFill>
                        </a:rPr>
                        <a:t>GLOH (Gradient Location and Orientation Histogram)</a:t>
                      </a:r>
                      <a:endParaRPr lang="en-IN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4104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1. Grid Structure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Rectangular grid (cells &amp; blocks)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Log-polar grid (radial &amp; angular bins)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865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2. Purpose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Object detection (e.g., pedestrians)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Keypoint-based image matching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60367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3. Keypoint Dependency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Applied densely over the image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Computed only at keypoints (like SIFT)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0238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4. Dimensionality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Lower (e.g., 36–144)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High (384), often reduced to 128 via PCA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2349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5. Rotation Invariance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Limited rotational invariance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 rotational invariance due to polar binning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362240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87A43143-A863-FEBB-4685-CEF9E5A4AB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705534"/>
            <a:ext cx="48910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5 key differences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between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HOG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GLOH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88672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83D5DF-3057-D346-05EE-B3084EDE5847}"/>
              </a:ext>
            </a:extLst>
          </p:cNvPr>
          <p:cNvSpPr txBox="1"/>
          <p:nvPr/>
        </p:nvSpPr>
        <p:spPr>
          <a:xfrm>
            <a:off x="1127448" y="692696"/>
            <a:ext cx="892899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APPLICATIONS:</a:t>
            </a:r>
          </a:p>
          <a:p>
            <a:endParaRPr lang="en-US" dirty="0"/>
          </a:p>
          <a:p>
            <a:r>
              <a:rPr lang="en-US" dirty="0"/>
              <a:t>✅ </a:t>
            </a:r>
            <a:r>
              <a:rPr lang="en-US" b="1" dirty="0" err="1"/>
              <a:t>Keypoint</a:t>
            </a:r>
            <a:r>
              <a:rPr lang="en-US" b="1" dirty="0"/>
              <a:t> Matching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Used to match points between images for tasks like object recognition and tracking.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More robust than traditional descriptors due to high detail.</a:t>
            </a:r>
          </a:p>
          <a:p>
            <a:pPr marL="742950" lvl="1" indent="-2857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✅ </a:t>
            </a:r>
            <a:r>
              <a:rPr lang="en-US" b="1" dirty="0"/>
              <a:t>Image Stitching / Panorama Creation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Aligns and merges overlapping images accurately by matching local </a:t>
            </a:r>
            <a:r>
              <a:rPr lang="en-US" dirty="0" err="1"/>
              <a:t>keypoints</a:t>
            </a:r>
            <a:r>
              <a:rPr lang="en-US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✅ </a:t>
            </a:r>
            <a:r>
              <a:rPr lang="en-US" b="1" dirty="0"/>
              <a:t>3D Reconstruction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Tracks corresponding </a:t>
            </a:r>
            <a:r>
              <a:rPr lang="en-US" dirty="0" err="1"/>
              <a:t>keypoints</a:t>
            </a:r>
            <a:r>
              <a:rPr lang="en-US" dirty="0"/>
              <a:t> across multiple images to build 3D structures.</a:t>
            </a:r>
          </a:p>
        </p:txBody>
      </p:sp>
    </p:spTree>
    <p:extLst>
      <p:ext uri="{BB962C8B-B14F-4D97-AF65-F5344CB8AC3E}">
        <p14:creationId xmlns:p14="http://schemas.microsoft.com/office/powerpoint/2010/main" val="366118085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2E91EE-C40A-0540-0B99-B9994E0246F5}"/>
              </a:ext>
            </a:extLst>
          </p:cNvPr>
          <p:cNvSpPr txBox="1"/>
          <p:nvPr/>
        </p:nvSpPr>
        <p:spPr>
          <a:xfrm>
            <a:off x="3575720" y="2492896"/>
            <a:ext cx="67687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accent1"/>
                </a:solidFill>
                <a:latin typeface="Rastanty Cortez" panose="02000506000000020003" pitchFamily="2" charset="0"/>
              </a:rPr>
              <a:t>THANK YOU!!</a:t>
            </a:r>
            <a:endParaRPr lang="en-IN" sz="8800" dirty="0">
              <a:solidFill>
                <a:schemeClr val="accent1"/>
              </a:solidFill>
              <a:latin typeface="Rastanty Cortez" panose="0200050600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275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79376" y="-4464"/>
            <a:ext cx="8460432" cy="913589"/>
          </a:xfrm>
        </p:spPr>
        <p:txBody>
          <a:bodyPr/>
          <a:lstStyle/>
          <a:p>
            <a:r>
              <a:rPr lang="en-US" dirty="0"/>
              <a:t>WHAT ARE IMAGE DISCRIPTORS?  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2C84B20-063D-502E-BF39-BEB06F1439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7454" y="735332"/>
            <a:ext cx="1137709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mage descriptors are numerical representations that capture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visual features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an image or image region.</a:t>
            </a:r>
            <a:r>
              <a:rPr lang="en-US" sz="1600" dirty="0"/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Represent important features in an image (e.g., edges, corners, textures).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 help computers understand and compare images by converting visual information into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 vectors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1535E94C-E2A6-20D6-C5E8-2DFCEB7E3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8837" y="2420889"/>
            <a:ext cx="5724636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448" y="26064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are Image Descriptors Important in Computer Vision?</a:t>
            </a:r>
            <a:br>
              <a:rPr lang="en-US" b="1" dirty="0"/>
            </a:br>
            <a:endParaRPr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75F0FF3-1AFD-864E-32E5-77DA35961B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43472" y="873721"/>
            <a:ext cx="910922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matching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 recognition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 efficient comparison of images in terms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shape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edges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in facial recognition, medical imaging, satellite analysis, etc.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020035-3F0A-B807-9E7C-ABFB43DFE609}"/>
              </a:ext>
            </a:extLst>
          </p:cNvPr>
          <p:cNvSpPr txBox="1"/>
          <p:nvPr/>
        </p:nvSpPr>
        <p:spPr>
          <a:xfrm>
            <a:off x="1343472" y="3241120"/>
            <a:ext cx="78488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Popular Image Descriptors</a:t>
            </a:r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SIFT</a:t>
            </a:r>
            <a:r>
              <a:rPr lang="en-US" dirty="0"/>
              <a:t> – Scale-Invariant Feature Transform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SURF</a:t>
            </a:r>
            <a:r>
              <a:rPr lang="en-US" dirty="0"/>
              <a:t> – Speeded Up Robust Features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ORB</a:t>
            </a:r>
            <a:r>
              <a:rPr lang="en-US" dirty="0"/>
              <a:t> – Oriented FAST and Rotated BRIEF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GLOH</a:t>
            </a:r>
            <a:r>
              <a:rPr lang="en-US" dirty="0"/>
              <a:t> – Gradient Location and Orientation Histogram</a:t>
            </a:r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5156" y="-239388"/>
            <a:ext cx="9144000" cy="1143000"/>
          </a:xfrm>
        </p:spPr>
        <p:txBody>
          <a:bodyPr/>
          <a:lstStyle/>
          <a:p>
            <a:r>
              <a:rPr lang="en-US" dirty="0"/>
              <a:t>DEFINITION OF GLOH</a:t>
            </a:r>
            <a:endParaRPr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470C9F8-F2B4-66A1-20D3-7DCDBB1BA12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785156" y="1145127"/>
            <a:ext cx="968456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is extension of SIFT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GLOH is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local image descriptor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captures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gradient orientation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spatial location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features around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represents the local structure of an image patch as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high-dimensional vector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04AFCA-775A-DF0F-8E06-53B43D0D39AA}"/>
              </a:ext>
            </a:extLst>
          </p:cNvPr>
          <p:cNvSpPr txBox="1"/>
          <p:nvPr/>
        </p:nvSpPr>
        <p:spPr>
          <a:xfrm>
            <a:off x="911424" y="3140968"/>
            <a:ext cx="8208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GLOH takes the idea of HOG but adds another crucial element: </a:t>
            </a:r>
            <a:r>
              <a:rPr lang="en-US" b="1" dirty="0">
                <a:solidFill>
                  <a:schemeClr val="accent5"/>
                </a:solidFill>
              </a:rPr>
              <a:t>the spatial location</a:t>
            </a:r>
            <a:r>
              <a:rPr lang="en-US" dirty="0">
                <a:solidFill>
                  <a:schemeClr val="accent5"/>
                </a:solidFill>
              </a:rPr>
              <a:t> of the gradients. While HOG focuses on </a:t>
            </a:r>
            <a:r>
              <a:rPr lang="en-US" b="1" dirty="0">
                <a:solidFill>
                  <a:schemeClr val="accent5"/>
                </a:solidFill>
              </a:rPr>
              <a:t>what</a:t>
            </a:r>
            <a:r>
              <a:rPr lang="en-US" dirty="0">
                <a:solidFill>
                  <a:schemeClr val="accent5"/>
                </a:solidFill>
              </a:rPr>
              <a:t> the gradient is (direction and magnitude), GLOH focuses on </a:t>
            </a:r>
            <a:r>
              <a:rPr lang="en-US" b="1" dirty="0">
                <a:solidFill>
                  <a:schemeClr val="accent5"/>
                </a:solidFill>
              </a:rPr>
              <a:t>where</a:t>
            </a:r>
            <a:r>
              <a:rPr lang="en-US" dirty="0">
                <a:solidFill>
                  <a:schemeClr val="accent5"/>
                </a:solidFill>
              </a:rPr>
              <a:t> the gradient is, i.e., the spatial arrangement of the gradients in the image.</a:t>
            </a:r>
            <a:endParaRPr lang="en-IN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360" y="-381000"/>
            <a:ext cx="9144000" cy="1143000"/>
          </a:xfrm>
        </p:spPr>
        <p:txBody>
          <a:bodyPr/>
          <a:lstStyle/>
          <a:p>
            <a:r>
              <a:rPr lang="en-US" dirty="0"/>
              <a:t>WORKING FLOW OG GLOH</a:t>
            </a:r>
            <a:endParaRPr dirty="0"/>
          </a:p>
        </p:txBody>
      </p:sp>
      <p:graphicFrame>
        <p:nvGraphicFramePr>
          <p:cNvPr id="9" name="Content Placeholder 8" descr="Process list showing 4 titles with tasks  arranged one below the other and downward pointing arrows are used to indicate progression from title to task and from task to task. First title has 4 tasks, second title has 3, third has 2 and fourth has 2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8195786"/>
              </p:ext>
            </p:extLst>
          </p:nvPr>
        </p:nvGraphicFramePr>
        <p:xfrm>
          <a:off x="1524000" y="1828800"/>
          <a:ext cx="91440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2666631-99ED-EF6C-930D-925BF421D4D9}"/>
              </a:ext>
            </a:extLst>
          </p:cNvPr>
          <p:cNvSpPr txBox="1"/>
          <p:nvPr/>
        </p:nvSpPr>
        <p:spPr>
          <a:xfrm>
            <a:off x="479376" y="836713"/>
            <a:ext cx="54726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1:</a:t>
            </a:r>
          </a:p>
          <a:p>
            <a:r>
              <a:rPr lang="en-US" b="1" dirty="0"/>
              <a:t>Preprocessing the Image: </a:t>
            </a:r>
            <a:r>
              <a:rPr lang="en-US" dirty="0"/>
              <a:t>Convert the image to grayscale </a:t>
            </a:r>
          </a:p>
          <a:p>
            <a:r>
              <a:rPr lang="en-US" dirty="0"/>
              <a:t>and apply Gaussian smoothing to reduce noise.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D83F6B-69A8-9E09-12E1-2EB5303CA5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1944" y="736084"/>
            <a:ext cx="6049639" cy="1701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83C37A-553D-9DB8-D79A-E0BF7474E279}"/>
              </a:ext>
            </a:extLst>
          </p:cNvPr>
          <p:cNvSpPr txBox="1"/>
          <p:nvPr/>
        </p:nvSpPr>
        <p:spPr>
          <a:xfrm>
            <a:off x="335360" y="3247134"/>
            <a:ext cx="62646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2:</a:t>
            </a:r>
          </a:p>
          <a:p>
            <a:r>
              <a:rPr lang="en-US" b="1" dirty="0" err="1"/>
              <a:t>Keypoint</a:t>
            </a:r>
            <a:r>
              <a:rPr lang="en-US" b="1" dirty="0"/>
              <a:t> Detection: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Keypoints</a:t>
            </a:r>
            <a:r>
              <a:rPr lang="en-US" dirty="0"/>
              <a:t> are detected using SIFT (but you can substitute with other detectors like SURF or Harris).</a:t>
            </a:r>
          </a:p>
          <a:p>
            <a:endParaRPr lang="en-IN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C8CF1C-EBEC-0710-E813-BF14BDC84F9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87005" y="3306128"/>
            <a:ext cx="5400600" cy="227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141" y="24388"/>
            <a:ext cx="2448272" cy="471337"/>
          </a:xfrm>
        </p:spPr>
        <p:txBody>
          <a:bodyPr/>
          <a:lstStyle/>
          <a:p>
            <a:r>
              <a:rPr lang="en-US" dirty="0"/>
              <a:t>STEP 3:</a:t>
            </a:r>
          </a:p>
          <a:p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1CB5465-95F8-7C73-4B17-ABF9460C8DA8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51384" y="260056"/>
            <a:ext cx="475252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Patch Extraction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Around each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extract a fixed-size image patch(I shown for single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(e.g., 17×17 pixels).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944BDB-D2AE-61A5-61FF-B1FB9D691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05" y="1494534"/>
            <a:ext cx="2498685" cy="25369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CA96C8-3BFF-7C76-3A29-775C936E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52" y="1700808"/>
            <a:ext cx="2650243" cy="25647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7D5CC9-D159-F5B1-AE07-458DF40DD48C}"/>
              </a:ext>
            </a:extLst>
          </p:cNvPr>
          <p:cNvSpPr txBox="1"/>
          <p:nvPr/>
        </p:nvSpPr>
        <p:spPr>
          <a:xfrm>
            <a:off x="6672064" y="188640"/>
            <a:ext cx="3312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4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559B2A-FA26-BEF1-4D0E-1CFAF6CC36FF}"/>
              </a:ext>
            </a:extLst>
          </p:cNvPr>
          <p:cNvSpPr txBox="1"/>
          <p:nvPr/>
        </p:nvSpPr>
        <p:spPr>
          <a:xfrm>
            <a:off x="7010509" y="495725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Log-Polar Grid Division</a:t>
            </a:r>
            <a:br>
              <a:rPr lang="en-US" dirty="0"/>
            </a:br>
            <a:r>
              <a:rPr lang="en-US" dirty="0"/>
              <a:t>Divide the patch into a </a:t>
            </a:r>
            <a:r>
              <a:rPr lang="en-US" b="1" dirty="0"/>
              <a:t>log-polar grid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Typically </a:t>
            </a:r>
            <a:r>
              <a:rPr lang="en-US" b="1" dirty="0"/>
              <a:t>3 radial bins</a:t>
            </a:r>
            <a:r>
              <a:rPr lang="en-US" dirty="0"/>
              <a:t> × </a:t>
            </a:r>
            <a:r>
              <a:rPr lang="en-US" b="1" dirty="0"/>
              <a:t>8 angular bins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Plus 1 central region</a:t>
            </a:r>
            <a:br>
              <a:rPr lang="en-US" dirty="0"/>
            </a:br>
            <a:r>
              <a:rPr lang="en-US" dirty="0"/>
              <a:t>→ Total of </a:t>
            </a:r>
            <a:r>
              <a:rPr lang="en-US" b="1" dirty="0"/>
              <a:t>17 regions</a:t>
            </a:r>
            <a:endParaRPr lang="en-US" dirty="0"/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6A8D8-EC76-3770-2937-1035D82EE13D}"/>
              </a:ext>
            </a:extLst>
          </p:cNvPr>
          <p:cNvSpPr txBox="1"/>
          <p:nvPr/>
        </p:nvSpPr>
        <p:spPr>
          <a:xfrm>
            <a:off x="3719736" y="2024368"/>
            <a:ext cx="39604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STEP 5:</a:t>
            </a:r>
            <a:r>
              <a:rPr lang="en-US" b="1" dirty="0"/>
              <a:t>Gradient Computation</a:t>
            </a:r>
            <a:br>
              <a:rPr lang="en-US" dirty="0"/>
            </a:br>
            <a:r>
              <a:rPr lang="en-US" dirty="0"/>
              <a:t>For each pixel in the patch: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Compute </a:t>
            </a:r>
            <a:r>
              <a:rPr lang="en-US" b="1" dirty="0"/>
              <a:t>gradient magnitude</a:t>
            </a:r>
            <a:r>
              <a:rPr lang="en-US" dirty="0"/>
              <a:t> and </a:t>
            </a:r>
            <a:r>
              <a:rPr lang="en-US" b="1" dirty="0"/>
              <a:t>orientation</a:t>
            </a:r>
            <a:r>
              <a:rPr lang="en-US" dirty="0"/>
              <a:t> (angle).</a:t>
            </a:r>
          </a:p>
          <a:p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60AA479-C37C-EB2B-0003-C41CEFCA3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626" y="3414996"/>
            <a:ext cx="4752529" cy="230064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15BE2D8-14C8-24D1-2D0A-70A58D70E01C}"/>
              </a:ext>
            </a:extLst>
          </p:cNvPr>
          <p:cNvSpPr txBox="1"/>
          <p:nvPr/>
        </p:nvSpPr>
        <p:spPr>
          <a:xfrm>
            <a:off x="9235220" y="4730149"/>
            <a:ext cx="1893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I’m just computed for one patch.</a:t>
            </a:r>
            <a:endParaRPr lang="en-IN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69168"/>
            <a:ext cx="1224136" cy="623528"/>
          </a:xfrm>
        </p:spPr>
        <p:txBody>
          <a:bodyPr>
            <a:normAutofit fontScale="90000"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STEP :6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388838"/>
            <a:ext cx="4642700" cy="1368152"/>
          </a:xfrm>
        </p:spPr>
        <p:txBody>
          <a:bodyPr>
            <a:noAutofit/>
          </a:bodyPr>
          <a:lstStyle/>
          <a:p>
            <a:endParaRPr lang="en-US" sz="1800" dirty="0"/>
          </a:p>
          <a:p>
            <a:r>
              <a:rPr lang="en-IN" sz="1800" b="1" dirty="0"/>
              <a:t>Flatten the Histograms</a:t>
            </a:r>
            <a:r>
              <a:rPr lang="en-IN" sz="1800" dirty="0"/>
              <a:t>:</a:t>
            </a:r>
            <a:endParaRPr lang="en-US" sz="1800" dirty="0"/>
          </a:p>
          <a:p>
            <a:r>
              <a:rPr lang="en-US" sz="1800" dirty="0"/>
              <a:t>For </a:t>
            </a:r>
            <a:r>
              <a:rPr lang="en-US" sz="1800" b="1" dirty="0"/>
              <a:t>3 radial bins × 8 angular bins</a:t>
            </a:r>
            <a:r>
              <a:rPr lang="en-US" sz="1800" dirty="0"/>
              <a:t> → </a:t>
            </a:r>
            <a:r>
              <a:rPr lang="en-US" sz="1800" b="1" dirty="0"/>
              <a:t>24 regions</a:t>
            </a:r>
            <a:r>
              <a:rPr lang="en-US" sz="1800" dirty="0"/>
              <a:t>, each with </a:t>
            </a:r>
            <a:r>
              <a:rPr lang="en-US" sz="1800" b="1" dirty="0"/>
              <a:t>16 bins</a:t>
            </a:r>
            <a:r>
              <a:rPr lang="en-US" sz="1800" dirty="0"/>
              <a:t>, the </a:t>
            </a:r>
            <a:r>
              <a:rPr lang="en-US" sz="1800" b="1" dirty="0"/>
              <a:t>correct feature vector length</a:t>
            </a:r>
            <a:r>
              <a:rPr lang="en-US" sz="1800" dirty="0"/>
              <a:t> should indeed be </a:t>
            </a:r>
            <a:r>
              <a:rPr lang="en-US" sz="1800" b="1" dirty="0"/>
              <a:t>384</a:t>
            </a:r>
            <a:r>
              <a:rPr lang="en-US" sz="1800" dirty="0"/>
              <a:t> components.</a:t>
            </a:r>
            <a:endParaRPr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1CF87C-8F50-933B-EA39-9839C067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952" y="388838"/>
            <a:ext cx="5197290" cy="19051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D0017E-5440-5BC7-2B2D-90C49C13B1B1}"/>
              </a:ext>
            </a:extLst>
          </p:cNvPr>
          <p:cNvSpPr txBox="1"/>
          <p:nvPr/>
        </p:nvSpPr>
        <p:spPr>
          <a:xfrm>
            <a:off x="551384" y="2996952"/>
            <a:ext cx="76328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OUTPUT:</a:t>
            </a:r>
          </a:p>
          <a:p>
            <a:r>
              <a:rPr lang="en-US" b="1" dirty="0"/>
              <a:t>Feature Vector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final output is the normalized feature vector representing the patch. This vector can be used for tasks like matching </a:t>
            </a:r>
            <a:r>
              <a:rPr lang="en-US" dirty="0" err="1"/>
              <a:t>keypoints</a:t>
            </a:r>
            <a:r>
              <a:rPr lang="en-US" dirty="0"/>
              <a:t> across images or object recognition.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7C706A2C-BB69-277C-8282-87C6A2A81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728" y="256338"/>
            <a:ext cx="4230216" cy="6345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314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0B32F7-6939-5E29-C401-8662010AAC99}"/>
              </a:ext>
            </a:extLst>
          </p:cNvPr>
          <p:cNvSpPr txBox="1"/>
          <p:nvPr/>
        </p:nvSpPr>
        <p:spPr>
          <a:xfrm>
            <a:off x="551384" y="332656"/>
            <a:ext cx="95770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Advantages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b="1" dirty="0"/>
              <a:t>High Accuracy</a:t>
            </a:r>
            <a:r>
              <a:rPr lang="en-US" dirty="0"/>
              <a:t> – More distinctive than SIFT for matching </a:t>
            </a:r>
            <a:r>
              <a:rPr lang="en-US" dirty="0" err="1"/>
              <a:t>keypoints</a:t>
            </a:r>
            <a:r>
              <a:rPr lang="en-US" dirty="0"/>
              <a:t>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Rotation Invariance</a:t>
            </a:r>
            <a:r>
              <a:rPr lang="en-US" dirty="0"/>
              <a:t> – Log-polar grid gives better handling of rotation.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Powerful Feature Representation</a:t>
            </a:r>
            <a:r>
              <a:rPr lang="en-US" dirty="0"/>
              <a:t> – Captures both gradient and spatial information in detail.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4CA49-EB3E-0A26-16AC-90FAC146D979}"/>
              </a:ext>
            </a:extLst>
          </p:cNvPr>
          <p:cNvSpPr txBox="1"/>
          <p:nvPr/>
        </p:nvSpPr>
        <p:spPr>
          <a:xfrm>
            <a:off x="623392" y="2996952"/>
            <a:ext cx="84249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Disadvantages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Computationally Heavy</a:t>
            </a:r>
            <a:r>
              <a:rPr lang="en-US" dirty="0"/>
              <a:t> – Slower and more complex to compute than HOG or SIFT.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Large Descriptor Size</a:t>
            </a:r>
            <a:r>
              <a:rPr lang="en-US" dirty="0"/>
              <a:t> – 384 dimensions (needs PCA for compression).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Needs </a:t>
            </a:r>
            <a:r>
              <a:rPr lang="en-US" b="1" dirty="0" err="1"/>
              <a:t>Keypoint</a:t>
            </a:r>
            <a:r>
              <a:rPr lang="en-US" b="1" dirty="0"/>
              <a:t> Detection</a:t>
            </a:r>
            <a:r>
              <a:rPr lang="en-US" dirty="0"/>
              <a:t> – Can't be used directly on full images.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256014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225</TotalTime>
  <Words>744</Words>
  <Application>Microsoft Office PowerPoint</Application>
  <PresentationFormat>Widescreen</PresentationFormat>
  <Paragraphs>104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Candara</vt:lpstr>
      <vt:lpstr>Consolas</vt:lpstr>
      <vt:lpstr>Rastanty Cortez</vt:lpstr>
      <vt:lpstr>Tech Computer 16x9</vt:lpstr>
      <vt:lpstr>Gradient Location and Orientation Histogram (GLOH)</vt:lpstr>
      <vt:lpstr>WHAT ARE IMAGE DISCRIPTORS?  </vt:lpstr>
      <vt:lpstr>Why are Image Descriptors Important in Computer Vision? </vt:lpstr>
      <vt:lpstr>DEFINITION OF GLOH</vt:lpstr>
      <vt:lpstr>WORKING FLOW OG GLOH</vt:lpstr>
      <vt:lpstr>PowerPoint Presentation</vt:lpstr>
      <vt:lpstr>STEP :6 </vt:lpstr>
      <vt:lpstr>PowerPoint Presentation</vt:lpstr>
      <vt:lpstr>PowerPoint Presentation</vt:lpstr>
      <vt:lpstr> 5 key differences between HOG and GLOH: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RENUKA V</dc:creator>
  <cp:lastModifiedBy>RENUKA V</cp:lastModifiedBy>
  <cp:revision>1</cp:revision>
  <dcterms:created xsi:type="dcterms:W3CDTF">2025-05-01T05:23:21Z</dcterms:created>
  <dcterms:modified xsi:type="dcterms:W3CDTF">2025-05-01T09:08:37Z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